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://unsplash.com" TargetMode="External"/><Relationship Id="rId4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13.png"/><Relationship Id="rId4" Type="http://schemas.openxmlformats.org/officeDocument/2006/relationships/image" Target="../media/image7.jpeg"/><Relationship Id="rId5" Type="http://schemas.openxmlformats.org/officeDocument/2006/relationships/image" Target="../media/image14.png"/><Relationship Id="rId6" Type="http://schemas.openxmlformats.org/officeDocument/2006/relationships/image" Target="../media/image8.jpeg"/><Relationship Id="rId7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minus5/reading-list/wiki/2.-Independent-Engineer-Reading-List" TargetMode="External"/><Relationship Id="rId3" Type="http://schemas.openxmlformats.org/officeDocument/2006/relationships/image" Target="../media/image9.jpeg"/><Relationship Id="rId4" Type="http://schemas.openxmlformats.org/officeDocument/2006/relationships/image" Target="../media/image16.png"/><Relationship Id="rId5" Type="http://schemas.openxmlformats.org/officeDocument/2006/relationships/image" Target="../media/image10.jpeg"/><Relationship Id="rId6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3" Type="http://schemas.openxmlformats.org/officeDocument/2006/relationships/hyperlink" Target="https://joind.in/talk/b599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hyperlink" Target="http://unsplash.com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hyperlink" Target="http://unsplash.com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hyperlink" Target="http://unsplash.com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inus5.libib.com" TargetMode="Externa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jpeg"/><Relationship Id="rId6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eatriz-perez-moya-111685.jpg" descr="beatriz-perez-moya-111685.jpg"/>
          <p:cNvPicPr>
            <a:picLocks noChangeAspect="1"/>
          </p:cNvPicPr>
          <p:nvPr/>
        </p:nvPicPr>
        <p:blipFill>
          <a:blip r:embed="rId2">
            <a:alphaModFix amt="19687"/>
            <a:extLst/>
          </a:blip>
          <a:srcRect l="2634" t="1072" r="2634" b="1072"/>
          <a:stretch>
            <a:fillRect/>
          </a:stretch>
        </p:blipFill>
        <p:spPr>
          <a:xfrm>
            <a:off x="-16363" y="7430"/>
            <a:ext cx="24416726" cy="1370114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rom Junior to Senior thru chosen chapters of software literature"/>
          <p:cNvSpPr txBox="1"/>
          <p:nvPr>
            <p:ph type="ctrTitle"/>
          </p:nvPr>
        </p:nvSpPr>
        <p:spPr>
          <a:xfrm>
            <a:off x="1778000" y="4590355"/>
            <a:ext cx="20828000" cy="453529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From Junior to Senior thru chosen chapters of software literature</a:t>
            </a:r>
          </a:p>
        </p:txBody>
      </p:sp>
      <p:sp>
        <p:nvSpPr>
          <p:cNvPr id="121" name="Ksenija Kordi Sokolić"/>
          <p:cNvSpPr txBox="1"/>
          <p:nvPr>
            <p:ph type="subTitle" sz="quarter" idx="1"/>
          </p:nvPr>
        </p:nvSpPr>
        <p:spPr>
          <a:xfrm>
            <a:off x="1778000" y="9232900"/>
            <a:ext cx="20828000" cy="15875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pPr/>
            <a:r>
              <a:t>Ksenija Kordi Sokolić</a:t>
            </a:r>
          </a:p>
        </p:txBody>
      </p:sp>
      <p:sp>
        <p:nvSpPr>
          <p:cNvPr id="122" name="TECHNICAL CAREER PATH"/>
          <p:cNvSpPr txBox="1"/>
          <p:nvPr/>
        </p:nvSpPr>
        <p:spPr>
          <a:xfrm>
            <a:off x="8797188" y="2545791"/>
            <a:ext cx="6789624" cy="870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800"/>
              </a:spcBef>
              <a:defRPr b="0" sz="5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TECHNICAL CAREER PATH</a:t>
            </a:r>
          </a:p>
        </p:txBody>
      </p:sp>
      <p:sp>
        <p:nvSpPr>
          <p:cNvPr id="123" name="Line"/>
          <p:cNvSpPr/>
          <p:nvPr/>
        </p:nvSpPr>
        <p:spPr>
          <a:xfrm>
            <a:off x="11330261" y="43688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" name="unsplash.com - Beatriz Perez Moya"/>
          <p:cNvSpPr txBox="1"/>
          <p:nvPr/>
        </p:nvSpPr>
        <p:spPr>
          <a:xfrm>
            <a:off x="21561958" y="13121233"/>
            <a:ext cx="2533042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200"/>
            </a:pPr>
            <a:r>
              <a:rPr u="sng">
                <a:hlinkClick r:id="rId3" invalidUrl="" action="" tgtFrame="" tooltip="" history="1" highlightClick="0" endSnd="0"/>
              </a:rPr>
              <a:t>unsplash.com</a:t>
            </a:r>
            <a:r>
              <a:t> - Beatriz Perez Moya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49823" y="10776101"/>
            <a:ext cx="1884354" cy="548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REYFUS MODEL OF SKILL ACQUISITION"/>
          <p:cNvSpPr txBox="1"/>
          <p:nvPr/>
        </p:nvSpPr>
        <p:spPr>
          <a:xfrm>
            <a:off x="1017854" y="885291"/>
            <a:ext cx="14104494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DREYFUS MODEL OF SKILL ACQUISITION</a:t>
            </a:r>
          </a:p>
        </p:txBody>
      </p:sp>
      <p:sp>
        <p:nvSpPr>
          <p:cNvPr id="177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84" name="Group"/>
          <p:cNvGrpSpPr/>
          <p:nvPr/>
        </p:nvGrpSpPr>
        <p:grpSpPr>
          <a:xfrm>
            <a:off x="1676400" y="3683000"/>
            <a:ext cx="9042400" cy="8229600"/>
            <a:chOff x="0" y="0"/>
            <a:chExt cx="9042400" cy="8229600"/>
          </a:xfrm>
        </p:grpSpPr>
        <p:pic>
          <p:nvPicPr>
            <p:cNvPr id="178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042400" cy="822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EXPERT"/>
            <p:cNvSpPr txBox="1"/>
            <p:nvPr/>
          </p:nvSpPr>
          <p:spPr>
            <a:xfrm>
              <a:off x="401542" y="2102967"/>
              <a:ext cx="8239317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42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EXPERT</a:t>
              </a:r>
            </a:p>
          </p:txBody>
        </p:sp>
        <p:sp>
          <p:nvSpPr>
            <p:cNvPr id="180" name="PROFICIENT"/>
            <p:cNvSpPr txBox="1"/>
            <p:nvPr/>
          </p:nvSpPr>
          <p:spPr>
            <a:xfrm>
              <a:off x="401542" y="3309467"/>
              <a:ext cx="8239317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42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PROFICIENT</a:t>
              </a:r>
            </a:p>
          </p:txBody>
        </p:sp>
        <p:sp>
          <p:nvSpPr>
            <p:cNvPr id="181" name="COMPETENT"/>
            <p:cNvSpPr txBox="1"/>
            <p:nvPr/>
          </p:nvSpPr>
          <p:spPr>
            <a:xfrm>
              <a:off x="401542" y="4579467"/>
              <a:ext cx="8239317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42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COMPETENT</a:t>
              </a:r>
            </a:p>
          </p:txBody>
        </p:sp>
        <p:sp>
          <p:nvSpPr>
            <p:cNvPr id="182" name="ADVANCED BEGINNER"/>
            <p:cNvSpPr txBox="1"/>
            <p:nvPr/>
          </p:nvSpPr>
          <p:spPr>
            <a:xfrm>
              <a:off x="401542" y="5849467"/>
              <a:ext cx="8239317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42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ADVANCED BEGINNER</a:t>
              </a:r>
            </a:p>
          </p:txBody>
        </p:sp>
        <p:sp>
          <p:nvSpPr>
            <p:cNvPr id="183" name="NOVICE"/>
            <p:cNvSpPr txBox="1"/>
            <p:nvPr/>
          </p:nvSpPr>
          <p:spPr>
            <a:xfrm>
              <a:off x="401542" y="7119467"/>
              <a:ext cx="8239317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42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NOVICE</a:t>
              </a:r>
            </a:p>
          </p:txBody>
        </p:sp>
      </p:grpSp>
      <p:grpSp>
        <p:nvGrpSpPr>
          <p:cNvPr id="194" name="Group"/>
          <p:cNvGrpSpPr/>
          <p:nvPr/>
        </p:nvGrpSpPr>
        <p:grpSpPr>
          <a:xfrm>
            <a:off x="11483383" y="3186838"/>
            <a:ext cx="11369930" cy="9120721"/>
            <a:chOff x="0" y="-227012"/>
            <a:chExt cx="11369928" cy="9120719"/>
          </a:xfrm>
        </p:grpSpPr>
        <p:sp>
          <p:nvSpPr>
            <p:cNvPr id="185" name="Double Arrow"/>
            <p:cNvSpPr/>
            <p:nvPr/>
          </p:nvSpPr>
          <p:spPr>
            <a:xfrm rot="16200000">
              <a:off x="-560546" y="3719906"/>
              <a:ext cx="4854416" cy="1157062"/>
            </a:xfrm>
            <a:prstGeom prst="leftRightArrow">
              <a:avLst>
                <a:gd name="adj1" fmla="val 53031"/>
                <a:gd name="adj2" fmla="val 73078"/>
              </a:avLst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6" name="INTUITION"/>
            <p:cNvSpPr txBox="1"/>
            <p:nvPr/>
          </p:nvSpPr>
          <p:spPr>
            <a:xfrm>
              <a:off x="0" y="382106"/>
              <a:ext cx="3733325" cy="590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INTUITION</a:t>
              </a:r>
            </a:p>
          </p:txBody>
        </p:sp>
        <p:sp>
          <p:nvSpPr>
            <p:cNvPr id="187" name="RULES"/>
            <p:cNvSpPr txBox="1"/>
            <p:nvPr/>
          </p:nvSpPr>
          <p:spPr>
            <a:xfrm>
              <a:off x="0" y="7694181"/>
              <a:ext cx="3733325" cy="590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RULES</a:t>
              </a:r>
            </a:p>
          </p:txBody>
        </p:sp>
        <p:sp>
          <p:nvSpPr>
            <p:cNvPr id="188" name="Double Arrow"/>
            <p:cNvSpPr/>
            <p:nvPr/>
          </p:nvSpPr>
          <p:spPr>
            <a:xfrm rot="16200000">
              <a:off x="3257756" y="3719906"/>
              <a:ext cx="4854416" cy="1157062"/>
            </a:xfrm>
            <a:prstGeom prst="leftRightArrow">
              <a:avLst>
                <a:gd name="adj1" fmla="val 53031"/>
                <a:gd name="adj2" fmla="val 73078"/>
              </a:avLst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9" name="RELEVANT…"/>
            <p:cNvSpPr txBox="1"/>
            <p:nvPr/>
          </p:nvSpPr>
          <p:spPr>
            <a:xfrm>
              <a:off x="3818301" y="15039"/>
              <a:ext cx="3733325" cy="1324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RELEVANT</a:t>
              </a:r>
            </a:p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FOCUS</a:t>
              </a:r>
            </a:p>
          </p:txBody>
        </p:sp>
        <p:sp>
          <p:nvSpPr>
            <p:cNvPr id="190" name="CONSIDERS EVERYTHING"/>
            <p:cNvSpPr txBox="1"/>
            <p:nvPr/>
          </p:nvSpPr>
          <p:spPr>
            <a:xfrm>
              <a:off x="3818301" y="7260042"/>
              <a:ext cx="3733325" cy="1458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CONSIDERS EVERYTHING</a:t>
              </a:r>
            </a:p>
          </p:txBody>
        </p:sp>
        <p:sp>
          <p:nvSpPr>
            <p:cNvPr id="191" name="Double Arrow"/>
            <p:cNvSpPr/>
            <p:nvPr/>
          </p:nvSpPr>
          <p:spPr>
            <a:xfrm rot="16200000">
              <a:off x="7076059" y="3719906"/>
              <a:ext cx="4854416" cy="1157062"/>
            </a:xfrm>
            <a:prstGeom prst="leftRightArrow">
              <a:avLst>
                <a:gd name="adj1" fmla="val 53031"/>
                <a:gd name="adj2" fmla="val 73078"/>
              </a:avLst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2" name="META…"/>
            <p:cNvSpPr txBox="1"/>
            <p:nvPr/>
          </p:nvSpPr>
          <p:spPr>
            <a:xfrm>
              <a:off x="7636604" y="-227013"/>
              <a:ext cx="3733325" cy="1808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META</a:t>
              </a:r>
            </a:p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COGNITIVE</a:t>
              </a:r>
            </a:p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ABILITY</a:t>
              </a:r>
            </a:p>
          </p:txBody>
        </p:sp>
        <p:sp>
          <p:nvSpPr>
            <p:cNvPr id="193" name="DOESN’T KNOW…"/>
            <p:cNvSpPr txBox="1"/>
            <p:nvPr/>
          </p:nvSpPr>
          <p:spPr>
            <a:xfrm>
              <a:off x="7636604" y="7084665"/>
              <a:ext cx="3733325" cy="1809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DOESN’T KNOW</a:t>
              </a:r>
            </a:p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WHAT DOESN’T</a:t>
              </a:r>
            </a:p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KNOW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Want to accomplish an immediate goal…"/>
          <p:cNvSpPr txBox="1"/>
          <p:nvPr>
            <p:ph type="subTitle" idx="1"/>
          </p:nvPr>
        </p:nvSpPr>
        <p:spPr>
          <a:xfrm>
            <a:off x="1017854" y="4241800"/>
            <a:ext cx="21318042" cy="6286500"/>
          </a:xfrm>
          <a:prstGeom prst="rect">
            <a:avLst/>
          </a:prstGeom>
        </p:spPr>
        <p:txBody>
          <a:bodyPr/>
          <a:lstStyle/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Want to accomplish an immediate goal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Want information fast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Still do not see “the big picture”</a:t>
            </a:r>
          </a:p>
          <a:p>
            <a:pPr algn="l" defTabSz="584200">
              <a:lnSpc>
                <a:spcPct val="60000"/>
              </a:lnSpc>
              <a:spcBef>
                <a:spcPts val="14000"/>
              </a:spcBef>
              <a:defRPr b="1" sz="4800"/>
            </a:pPr>
            <a:r>
              <a:rPr>
                <a:solidFill>
                  <a:srgbClr val="CA262F"/>
                </a:solidFill>
              </a:rPr>
              <a:t>Learning Strategy:</a:t>
            </a:r>
            <a:r>
              <a:t> </a:t>
            </a:r>
            <a:r>
              <a:rPr i="1"/>
              <a:t>“Show me how” </a:t>
            </a:r>
            <a:r>
              <a:t>and</a:t>
            </a:r>
            <a:r>
              <a:rPr i="1"/>
              <a:t> “Help me do it better”</a:t>
            </a:r>
          </a:p>
        </p:txBody>
      </p:sp>
      <p:sp>
        <p:nvSpPr>
          <p:cNvPr id="197" name="JUNIORS"/>
          <p:cNvSpPr txBox="1"/>
          <p:nvPr/>
        </p:nvSpPr>
        <p:spPr>
          <a:xfrm>
            <a:off x="1017854" y="885291"/>
            <a:ext cx="3193797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JUNIORS</a:t>
            </a:r>
          </a:p>
        </p:txBody>
      </p:sp>
      <p:sp>
        <p:nvSpPr>
          <p:cNvPr id="198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TARTER KIT"/>
          <p:cNvSpPr txBox="1"/>
          <p:nvPr/>
        </p:nvSpPr>
        <p:spPr>
          <a:xfrm>
            <a:off x="1017854" y="885291"/>
            <a:ext cx="4621531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STARTER KIT</a:t>
            </a:r>
          </a:p>
        </p:txBody>
      </p:sp>
      <p:sp>
        <p:nvSpPr>
          <p:cNvPr id="201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2" name="Screen Shot 2017-10-04 at 09.55.13.png" descr="Screen Shot 2017-10-04 at 09.55.1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858"/>
          <a:stretch>
            <a:fillRect/>
          </a:stretch>
        </p:blipFill>
        <p:spPr>
          <a:xfrm>
            <a:off x="10111300" y="304800"/>
            <a:ext cx="14239006" cy="13408025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https://github.com/minus5/reading-list/wiki/1.-Junior-Engineer-Reading-List"/>
          <p:cNvSpPr txBox="1"/>
          <p:nvPr/>
        </p:nvSpPr>
        <p:spPr>
          <a:xfrm>
            <a:off x="1017854" y="4102100"/>
            <a:ext cx="7697788" cy="134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84200">
              <a:lnSpc>
                <a:spcPct val="120000"/>
              </a:lnSpc>
              <a:spcBef>
                <a:spcPts val="3200"/>
              </a:spcBef>
              <a:defRPr b="0" sz="3200" u="sng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https://github.com/minus5/reading-list/wiki/1.-Junior-Engineer-Reading-List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pragmatic programmer.jpeg"/>
          <p:cNvGrpSpPr/>
          <p:nvPr/>
        </p:nvGrpSpPr>
        <p:grpSpPr>
          <a:xfrm>
            <a:off x="2185956" y="1960331"/>
            <a:ext cx="6803324" cy="8574103"/>
            <a:chOff x="0" y="0"/>
            <a:chExt cx="6803322" cy="8574102"/>
          </a:xfrm>
        </p:grpSpPr>
        <p:pic>
          <p:nvPicPr>
            <p:cNvPr id="206" name="pragmatic programmer.jpeg" descr="pragmatic programmer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549323" cy="82439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5" name="pragmatic programmer.jpeg" descr="pragmatic programmer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03323" cy="8574103"/>
            </a:xfrm>
            <a:prstGeom prst="rect">
              <a:avLst/>
            </a:prstGeom>
            <a:effectLst/>
          </p:spPr>
        </p:pic>
      </p:grpSp>
      <p:grpSp>
        <p:nvGrpSpPr>
          <p:cNvPr id="210" name="unix.jpeg"/>
          <p:cNvGrpSpPr/>
          <p:nvPr/>
        </p:nvGrpSpPr>
        <p:grpSpPr>
          <a:xfrm>
            <a:off x="9398912" y="1927840"/>
            <a:ext cx="6554905" cy="8639086"/>
            <a:chOff x="0" y="0"/>
            <a:chExt cx="6554904" cy="8639085"/>
          </a:xfrm>
        </p:grpSpPr>
        <p:pic>
          <p:nvPicPr>
            <p:cNvPr id="209" name="unix.jpeg" descr="unix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6300905" cy="83088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8" name="unix.jpeg" descr="unix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554905" cy="8639086"/>
            </a:xfrm>
            <a:prstGeom prst="rect">
              <a:avLst/>
            </a:prstGeom>
            <a:effectLst/>
          </p:spPr>
        </p:pic>
      </p:grpSp>
      <p:grpSp>
        <p:nvGrpSpPr>
          <p:cNvPr id="213" name="mythical man-month.jpeg"/>
          <p:cNvGrpSpPr/>
          <p:nvPr/>
        </p:nvGrpSpPr>
        <p:grpSpPr>
          <a:xfrm>
            <a:off x="16363450" y="1965452"/>
            <a:ext cx="5834594" cy="8563862"/>
            <a:chOff x="0" y="0"/>
            <a:chExt cx="5834593" cy="8563860"/>
          </a:xfrm>
        </p:grpSpPr>
        <p:pic>
          <p:nvPicPr>
            <p:cNvPr id="212" name="mythical man-month.jpeg" descr="mythical man-month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88900"/>
              <a:ext cx="5580594" cy="82336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1" name="mythical man-month.jpeg" descr="mythical man-month.jpe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5834594" cy="856386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an troubleshoot problems on their own…"/>
          <p:cNvSpPr txBox="1"/>
          <p:nvPr>
            <p:ph type="subTitle" sz="half" idx="1"/>
          </p:nvPr>
        </p:nvSpPr>
        <p:spPr>
          <a:xfrm>
            <a:off x="1017854" y="4241800"/>
            <a:ext cx="14178162" cy="6286500"/>
          </a:xfrm>
          <a:prstGeom prst="rect">
            <a:avLst/>
          </a:prstGeom>
        </p:spPr>
        <p:txBody>
          <a:bodyPr/>
          <a:lstStyle/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Can troubleshoot problems on their own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Will seek out and solve problems</a:t>
            </a:r>
          </a:p>
          <a:p>
            <a:pPr algn="l" defTabSz="584200">
              <a:lnSpc>
                <a:spcPct val="60000"/>
              </a:lnSpc>
              <a:spcBef>
                <a:spcPts val="14000"/>
              </a:spcBef>
              <a:defRPr b="1" sz="4800"/>
            </a:pPr>
            <a:r>
              <a:rPr>
                <a:solidFill>
                  <a:srgbClr val="CA262F"/>
                </a:solidFill>
              </a:rPr>
              <a:t>Learning Strategy:</a:t>
            </a:r>
            <a:r>
              <a:t> </a:t>
            </a:r>
            <a:r>
              <a:rPr i="1"/>
              <a:t>“Help me find what I need”</a:t>
            </a:r>
          </a:p>
        </p:txBody>
      </p:sp>
      <p:sp>
        <p:nvSpPr>
          <p:cNvPr id="216" name="AND BEYOND - INDEPENDENTS"/>
          <p:cNvSpPr txBox="1"/>
          <p:nvPr/>
        </p:nvSpPr>
        <p:spPr>
          <a:xfrm>
            <a:off x="1017854" y="885291"/>
            <a:ext cx="10910317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AND BEYOND - INDEPENDENTS</a:t>
            </a:r>
          </a:p>
        </p:txBody>
      </p:sp>
      <p:sp>
        <p:nvSpPr>
          <p:cNvPr id="217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2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Independents list: https://github.com/minus5/reading-list/wiki/2.-Independent-Engineer-Reading-List"/>
          <p:cNvSpPr txBox="1"/>
          <p:nvPr/>
        </p:nvSpPr>
        <p:spPr>
          <a:xfrm>
            <a:off x="2996133" y="11918013"/>
            <a:ext cx="18391734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200">
                <a:solidFill>
                  <a:srgbClr val="414141"/>
                </a:solidFill>
              </a:defRPr>
            </a:pPr>
            <a:r>
              <a:rPr>
                <a:solidFill>
                  <a:srgbClr val="000000"/>
                </a:solidFill>
              </a:rPr>
              <a:t>Independents list:</a:t>
            </a:r>
            <a:r>
              <a:t> 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https://github.com/minus5/reading-list/wiki/2.-Independent-Engineer-Reading-List</a:t>
            </a:r>
          </a:p>
        </p:txBody>
      </p:sp>
      <p:grpSp>
        <p:nvGrpSpPr>
          <p:cNvPr id="222" name="domain driven design.jpeg"/>
          <p:cNvGrpSpPr/>
          <p:nvPr/>
        </p:nvGrpSpPr>
        <p:grpSpPr>
          <a:xfrm>
            <a:off x="4720798" y="1447992"/>
            <a:ext cx="7171363" cy="9485532"/>
            <a:chOff x="0" y="0"/>
            <a:chExt cx="7171361" cy="9485531"/>
          </a:xfrm>
        </p:grpSpPr>
        <p:pic>
          <p:nvPicPr>
            <p:cNvPr id="221" name="domain driven design.jpeg" descr="domain driven design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6917362" cy="91553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0" name="domain driven design.jpeg" descr="domain driven design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171362" cy="9485532"/>
            </a:xfrm>
            <a:prstGeom prst="rect">
              <a:avLst/>
            </a:prstGeom>
            <a:effectLst/>
          </p:spPr>
        </p:pic>
      </p:grpSp>
      <p:grpSp>
        <p:nvGrpSpPr>
          <p:cNvPr id="225" name="continuous delivery.jpeg"/>
          <p:cNvGrpSpPr/>
          <p:nvPr/>
        </p:nvGrpSpPr>
        <p:grpSpPr>
          <a:xfrm>
            <a:off x="12520982" y="1483974"/>
            <a:ext cx="7142220" cy="9413567"/>
            <a:chOff x="0" y="0"/>
            <a:chExt cx="7142219" cy="9413565"/>
          </a:xfrm>
        </p:grpSpPr>
        <p:pic>
          <p:nvPicPr>
            <p:cNvPr id="224" name="continuous delivery.jpeg" descr="continuous delivery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6888220" cy="90833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3" name="continuous delivery.jpeg" descr="continuous delivery.jpe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7142220" cy="941356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Need the big picture…"/>
          <p:cNvSpPr txBox="1"/>
          <p:nvPr>
            <p:ph type="subTitle" sz="half" idx="1"/>
          </p:nvPr>
        </p:nvSpPr>
        <p:spPr>
          <a:xfrm>
            <a:off x="1017854" y="3987800"/>
            <a:ext cx="14178162" cy="6286500"/>
          </a:xfrm>
          <a:prstGeom prst="rect">
            <a:avLst/>
          </a:prstGeom>
        </p:spPr>
        <p:txBody>
          <a:bodyPr/>
          <a:lstStyle/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Need the big picture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Can correct previous poor task performance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Can learn from the experience of others</a:t>
            </a:r>
          </a:p>
          <a:p>
            <a:pPr algn="l" defTabSz="584200">
              <a:lnSpc>
                <a:spcPct val="60000"/>
              </a:lnSpc>
              <a:spcBef>
                <a:spcPts val="14000"/>
              </a:spcBef>
              <a:defRPr b="1" sz="4800"/>
            </a:pPr>
            <a:r>
              <a:rPr>
                <a:solidFill>
                  <a:srgbClr val="CA262F"/>
                </a:solidFill>
              </a:rPr>
              <a:t>Learning Strategy:</a:t>
            </a:r>
            <a:r>
              <a:t> </a:t>
            </a:r>
            <a:r>
              <a:rPr i="1"/>
              <a:t>“I create my own learning”</a:t>
            </a:r>
          </a:p>
        </p:txBody>
      </p:sp>
      <p:sp>
        <p:nvSpPr>
          <p:cNvPr id="228" name="SENIORS"/>
          <p:cNvSpPr txBox="1"/>
          <p:nvPr/>
        </p:nvSpPr>
        <p:spPr>
          <a:xfrm>
            <a:off x="1017854" y="885291"/>
            <a:ext cx="3192908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SENIORS</a:t>
            </a:r>
          </a:p>
        </p:txBody>
      </p:sp>
      <p:sp>
        <p:nvSpPr>
          <p:cNvPr id="229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idney-perry-105613.jpg" descr="sidney-perry-105613.jpg"/>
          <p:cNvPicPr>
            <a:picLocks noChangeAspect="1"/>
          </p:cNvPicPr>
          <p:nvPr/>
        </p:nvPicPr>
        <p:blipFill>
          <a:blip r:embed="rId2">
            <a:alphaModFix amt="36000"/>
            <a:extLst/>
          </a:blip>
          <a:srcRect l="1845" t="24844" r="20188" b="9367"/>
          <a:stretch>
            <a:fillRect/>
          </a:stretch>
        </p:blipFill>
        <p:spPr>
          <a:xfrm>
            <a:off x="-4565" y="3433"/>
            <a:ext cx="24393131" cy="1372183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“You cannot solve a problem from the same consciousness that created it. You must learn to see the world anew.”"/>
          <p:cNvSpPr txBox="1"/>
          <p:nvPr>
            <p:ph type="ctrTitle"/>
          </p:nvPr>
        </p:nvSpPr>
        <p:spPr>
          <a:xfrm>
            <a:off x="1778000" y="3637855"/>
            <a:ext cx="20828000" cy="4535290"/>
          </a:xfrm>
          <a:prstGeom prst="rect">
            <a:avLst/>
          </a:prstGeom>
        </p:spPr>
        <p:txBody>
          <a:bodyPr anchor="ctr"/>
          <a:lstStyle>
            <a:lvl1pPr>
              <a:defRPr sz="80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“You cannot solve a problem from the same consciousness that created it. You must learn to see the world anew.”</a:t>
            </a:r>
          </a:p>
        </p:txBody>
      </p:sp>
      <p:sp>
        <p:nvSpPr>
          <p:cNvPr id="233" name="Line"/>
          <p:cNvSpPr/>
          <p:nvPr/>
        </p:nvSpPr>
        <p:spPr>
          <a:xfrm>
            <a:off x="11330261" y="86233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4" name="Albert Einstein"/>
          <p:cNvSpPr txBox="1"/>
          <p:nvPr/>
        </p:nvSpPr>
        <p:spPr>
          <a:xfrm>
            <a:off x="1778000" y="8946455"/>
            <a:ext cx="20828000" cy="1842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5400">
                <a:solidFill>
                  <a:srgbClr val="FFFFFF"/>
                </a:solidFill>
              </a:defRPr>
            </a:lvl1pPr>
          </a:lstStyle>
          <a:p>
            <a:pPr/>
            <a:r>
              <a:t>Albert Einstein</a:t>
            </a:r>
          </a:p>
        </p:txBody>
      </p:sp>
      <p:sp>
        <p:nvSpPr>
          <p:cNvPr id="235" name="https://joind.in/talk/b599f"/>
          <p:cNvSpPr txBox="1"/>
          <p:nvPr/>
        </p:nvSpPr>
        <p:spPr>
          <a:xfrm>
            <a:off x="15748192" y="12619457"/>
            <a:ext cx="5549342" cy="65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400"/>
              </a:spcBef>
              <a:defRPr b="0" sz="3800" u="sng">
                <a:solidFill>
                  <a:srgbClr val="FFFFFF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https://joind.in/talk/b599f</a:t>
            </a:r>
          </a:p>
        </p:txBody>
      </p:sp>
      <p:grpSp>
        <p:nvGrpSpPr>
          <p:cNvPr id="238" name="QR code.png"/>
          <p:cNvGrpSpPr/>
          <p:nvPr/>
        </p:nvGrpSpPr>
        <p:grpSpPr>
          <a:xfrm>
            <a:off x="21533473" y="10916273"/>
            <a:ext cx="2596527" cy="2672727"/>
            <a:chOff x="0" y="0"/>
            <a:chExt cx="2596526" cy="2672726"/>
          </a:xfrm>
        </p:grpSpPr>
        <p:pic>
          <p:nvPicPr>
            <p:cNvPr id="237" name="QR code.png" descr="QR cod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2342527" cy="23425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6" name="QR code.png" descr="QR code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596527" cy="2672727"/>
            </a:xfrm>
            <a:prstGeom prst="rect">
              <a:avLst/>
            </a:prstGeom>
            <a:effectLst/>
          </p:spPr>
        </p:pic>
      </p:grpSp>
      <p:sp>
        <p:nvSpPr>
          <p:cNvPr id="239" name="unsplash.com - Sidney-Perry"/>
          <p:cNvSpPr txBox="1"/>
          <p:nvPr/>
        </p:nvSpPr>
        <p:spPr>
          <a:xfrm>
            <a:off x="409346" y="13121233"/>
            <a:ext cx="209595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1200">
                <a:solidFill>
                  <a:srgbClr val="FFFFFF"/>
                </a:solidFill>
              </a:defRPr>
            </a:pPr>
            <a:r>
              <a:rPr u="sng">
                <a:hlinkClick r:id="rId6" invalidUrl="" action="" tgtFrame="" tooltip="" history="1" highlightClick="0" endSnd="0"/>
              </a:rPr>
              <a:t>unsplash.com</a:t>
            </a:r>
            <a:r>
              <a:t> - Sidney-Perry</a:t>
            </a:r>
          </a:p>
        </p:txBody>
      </p:sp>
      <p:sp>
        <p:nvSpPr>
          <p:cNvPr id="240" name="ksenija.kordi-sokolic@minus5.hr"/>
          <p:cNvSpPr txBox="1"/>
          <p:nvPr/>
        </p:nvSpPr>
        <p:spPr>
          <a:xfrm>
            <a:off x="368300" y="12327357"/>
            <a:ext cx="7035267" cy="65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400"/>
              </a:spcBef>
              <a:defRPr b="0" sz="3800">
                <a:solidFill>
                  <a:srgbClr val="FFFFFF"/>
                </a:solidFill>
              </a:defRPr>
            </a:lvl1pPr>
          </a:lstStyle>
          <a:p>
            <a:pPr/>
            <a:r>
              <a:t>ksenija.kordi-sokolic@minus5.hr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"/>
          <p:cNvGrpSpPr/>
          <p:nvPr/>
        </p:nvGrpSpPr>
        <p:grpSpPr>
          <a:xfrm>
            <a:off x="4242582" y="3339014"/>
            <a:ext cx="15674364" cy="8815972"/>
            <a:chOff x="0" y="0"/>
            <a:chExt cx="15674363" cy="8815971"/>
          </a:xfrm>
        </p:grpSpPr>
        <p:pic>
          <p:nvPicPr>
            <p:cNvPr id="12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05049"/>
              <a:ext cx="3730722" cy="8210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11900" y="605049"/>
              <a:ext cx="3062464" cy="8210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316790" y="0"/>
              <a:ext cx="4072454" cy="88159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79934" y="464121"/>
              <a:ext cx="3205823" cy="8351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63408" y="192013"/>
              <a:ext cx="5226021" cy="86239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3" name="HOW WE STARTED"/>
          <p:cNvSpPr txBox="1"/>
          <p:nvPr/>
        </p:nvSpPr>
        <p:spPr>
          <a:xfrm>
            <a:off x="1017854" y="885291"/>
            <a:ext cx="6451982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HOW WE STARTED</a:t>
            </a:r>
          </a:p>
        </p:txBody>
      </p:sp>
      <p:sp>
        <p:nvSpPr>
          <p:cNvPr id="134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HOW WE STARTED"/>
          <p:cNvSpPr txBox="1"/>
          <p:nvPr/>
        </p:nvSpPr>
        <p:spPr>
          <a:xfrm>
            <a:off x="9780854" y="1148791"/>
            <a:ext cx="4822292" cy="870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800"/>
              </a:spcBef>
              <a:defRPr b="0" sz="5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HOW WE STARTED</a:t>
            </a:r>
          </a:p>
        </p:txBody>
      </p:sp>
      <p:sp>
        <p:nvSpPr>
          <p:cNvPr id="137" name="Line"/>
          <p:cNvSpPr/>
          <p:nvPr/>
        </p:nvSpPr>
        <p:spPr>
          <a:xfrm>
            <a:off x="11330261" y="25908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8" name="43.jpg" descr="43.jpg"/>
          <p:cNvPicPr>
            <a:picLocks noChangeAspect="1"/>
          </p:cNvPicPr>
          <p:nvPr/>
        </p:nvPicPr>
        <p:blipFill>
          <a:blip r:embed="rId2">
            <a:extLst/>
          </a:blip>
          <a:srcRect l="379" t="4835" r="379" b="1376"/>
          <a:stretch>
            <a:fillRect/>
          </a:stretch>
        </p:blipFill>
        <p:spPr>
          <a:xfrm>
            <a:off x="-13207" y="-28436"/>
            <a:ext cx="24410415" cy="13772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"/>
          <p:cNvGrpSpPr/>
          <p:nvPr/>
        </p:nvGrpSpPr>
        <p:grpSpPr>
          <a:xfrm>
            <a:off x="4768850" y="3384550"/>
            <a:ext cx="14338300" cy="7962900"/>
            <a:chOff x="0" y="0"/>
            <a:chExt cx="14338300" cy="7962900"/>
          </a:xfrm>
        </p:grpSpPr>
        <p:sp>
          <p:nvSpPr>
            <p:cNvPr id="140" name="Junior"/>
            <p:cNvSpPr txBox="1"/>
            <p:nvPr/>
          </p:nvSpPr>
          <p:spPr>
            <a:xfrm>
              <a:off x="1417118" y="4475470"/>
              <a:ext cx="1562101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800">
                  <a:solidFill>
                    <a:srgbClr val="414141"/>
                  </a:solidFill>
                </a:defRPr>
              </a:lvl1pPr>
            </a:lstStyle>
            <a:p>
              <a:pPr/>
              <a:r>
                <a:t>Junior</a:t>
              </a:r>
            </a:p>
          </p:txBody>
        </p:sp>
        <p:sp>
          <p:nvSpPr>
            <p:cNvPr id="141" name="Independent"/>
            <p:cNvSpPr txBox="1"/>
            <p:nvPr/>
          </p:nvSpPr>
          <p:spPr>
            <a:xfrm>
              <a:off x="2009629" y="3441063"/>
              <a:ext cx="3000732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800">
                  <a:solidFill>
                    <a:srgbClr val="414141"/>
                  </a:solidFill>
                </a:defRPr>
              </a:lvl1pPr>
            </a:lstStyle>
            <a:p>
              <a:pPr/>
              <a:r>
                <a:t>Independent</a:t>
              </a:r>
            </a:p>
          </p:txBody>
        </p:sp>
        <p:sp>
          <p:nvSpPr>
            <p:cNvPr id="142" name="Senior"/>
            <p:cNvSpPr txBox="1"/>
            <p:nvPr/>
          </p:nvSpPr>
          <p:spPr>
            <a:xfrm>
              <a:off x="4175315" y="2393956"/>
              <a:ext cx="1597813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800">
                  <a:solidFill>
                    <a:srgbClr val="414141"/>
                  </a:solidFill>
                </a:defRPr>
              </a:lvl1pPr>
            </a:lstStyle>
            <a:p>
              <a:pPr/>
              <a:r>
                <a:t>Senior</a:t>
              </a:r>
            </a:p>
          </p:txBody>
        </p:sp>
        <p:sp>
          <p:nvSpPr>
            <p:cNvPr id="143" name="Principal"/>
            <p:cNvSpPr txBox="1"/>
            <p:nvPr/>
          </p:nvSpPr>
          <p:spPr>
            <a:xfrm>
              <a:off x="5194380" y="1372249"/>
              <a:ext cx="2132534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800">
                  <a:solidFill>
                    <a:srgbClr val="414141"/>
                  </a:solidFill>
                </a:defRPr>
              </a:lvl1pPr>
            </a:lstStyle>
            <a:p>
              <a:pPr/>
              <a:r>
                <a:t>Principal</a:t>
              </a:r>
            </a:p>
          </p:txBody>
        </p:sp>
        <p:sp>
          <p:nvSpPr>
            <p:cNvPr id="144" name="Fellow"/>
            <p:cNvSpPr txBox="1"/>
            <p:nvPr/>
          </p:nvSpPr>
          <p:spPr>
            <a:xfrm>
              <a:off x="6826659" y="246370"/>
              <a:ext cx="1614222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800">
                  <a:solidFill>
                    <a:srgbClr val="414141"/>
                  </a:solidFill>
                </a:defRPr>
              </a:lvl1pPr>
            </a:lstStyle>
            <a:p>
              <a:pPr/>
              <a:r>
                <a:t>Fellow</a:t>
              </a:r>
            </a:p>
          </p:txBody>
        </p:sp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4338300" cy="796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CHNICAL CAREER PATH"/>
          <p:cNvSpPr txBox="1"/>
          <p:nvPr/>
        </p:nvSpPr>
        <p:spPr>
          <a:xfrm>
            <a:off x="1017854" y="885291"/>
            <a:ext cx="9100313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TECHNICAL CAREER PATH</a:t>
            </a:r>
          </a:p>
        </p:txBody>
      </p:sp>
      <p:sp>
        <p:nvSpPr>
          <p:cNvPr id="148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adam-sherez-228582.jpg" descr="adam-sherez-228582.jpg"/>
          <p:cNvPicPr>
            <a:picLocks noChangeAspect="0"/>
          </p:cNvPicPr>
          <p:nvPr/>
        </p:nvPicPr>
        <p:blipFill>
          <a:blip r:embed="rId2">
            <a:alphaModFix amt="60000"/>
            <a:extLst/>
          </a:blip>
          <a:srcRect l="0" t="0" r="0" b="15772"/>
          <a:stretch>
            <a:fillRect/>
          </a:stretch>
        </p:blipFill>
        <p:spPr>
          <a:xfrm>
            <a:off x="4067" y="0"/>
            <a:ext cx="2438856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hosen technical field of expertise…"/>
          <p:cNvSpPr txBox="1"/>
          <p:nvPr>
            <p:ph type="subTitle" sz="half" idx="1"/>
          </p:nvPr>
        </p:nvSpPr>
        <p:spPr>
          <a:xfrm>
            <a:off x="1017854" y="4495800"/>
            <a:ext cx="14178162" cy="6286500"/>
          </a:xfrm>
          <a:prstGeom prst="rect">
            <a:avLst/>
          </a:prstGeom>
        </p:spPr>
        <p:txBody>
          <a:bodyPr/>
          <a:lstStyle/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>
                <a:solidFill>
                  <a:srgbClr val="FFFFFF"/>
                </a:solidFill>
              </a:defRPr>
            </a:pPr>
            <a:r>
              <a:t>Chosen technical field of expertise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>
                <a:solidFill>
                  <a:srgbClr val="FFFFFF"/>
                </a:solidFill>
              </a:defRPr>
            </a:pPr>
            <a:r>
              <a:t>Communication (soft skills)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b="1" sz="4800">
                <a:solidFill>
                  <a:srgbClr val="FFFFFF"/>
                </a:solidFill>
              </a:defRPr>
            </a:pPr>
            <a:r>
              <a:t>PROBLEM SOLVING (thinking)</a:t>
            </a:r>
          </a:p>
        </p:txBody>
      </p:sp>
      <p:sp>
        <p:nvSpPr>
          <p:cNvPr id="152" name="SKILL AREAS"/>
          <p:cNvSpPr txBox="1"/>
          <p:nvPr/>
        </p:nvSpPr>
        <p:spPr>
          <a:xfrm>
            <a:off x="1017854" y="885291"/>
            <a:ext cx="4657980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SKILL AREAS</a:t>
            </a:r>
          </a:p>
        </p:txBody>
      </p:sp>
      <p:sp>
        <p:nvSpPr>
          <p:cNvPr id="153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4" name="unsplash.com - Adam Sherez"/>
          <p:cNvSpPr txBox="1"/>
          <p:nvPr/>
        </p:nvSpPr>
        <p:spPr>
          <a:xfrm>
            <a:off x="21970695" y="13121233"/>
            <a:ext cx="2124305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200">
                <a:solidFill>
                  <a:srgbClr val="FFFFFF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unsplash.com</a:t>
            </a:r>
            <a:r>
              <a:t> - Adam Sherez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99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99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99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99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n years of experience or the same year of experience ten times?"/>
          <p:cNvSpPr txBox="1"/>
          <p:nvPr>
            <p:ph type="ctrTitle"/>
          </p:nvPr>
        </p:nvSpPr>
        <p:spPr>
          <a:xfrm>
            <a:off x="1778000" y="4145855"/>
            <a:ext cx="20828000" cy="453529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Ten years of experience or the same year of experience ten times?</a:t>
            </a:r>
          </a:p>
        </p:txBody>
      </p:sp>
      <p:sp>
        <p:nvSpPr>
          <p:cNvPr id="157" name="Line"/>
          <p:cNvSpPr/>
          <p:nvPr/>
        </p:nvSpPr>
        <p:spPr>
          <a:xfrm>
            <a:off x="11330261" y="91313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oftware is imagined and created in your heads!"/>
          <p:cNvSpPr txBox="1"/>
          <p:nvPr>
            <p:ph type="ctrTitle"/>
          </p:nvPr>
        </p:nvSpPr>
        <p:spPr>
          <a:xfrm>
            <a:off x="1778000" y="4145855"/>
            <a:ext cx="20828000" cy="453529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Software is imagined and created in your heads!</a:t>
            </a:r>
          </a:p>
        </p:txBody>
      </p:sp>
      <p:sp>
        <p:nvSpPr>
          <p:cNvPr id="160" name="Line"/>
          <p:cNvSpPr/>
          <p:nvPr/>
        </p:nvSpPr>
        <p:spPr>
          <a:xfrm>
            <a:off x="11330261" y="91313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reen-chameleon-21532.jpg" descr="green-chameleon-21532.jp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0" t="0" r="0" b="15617"/>
          <a:stretch>
            <a:fillRect/>
          </a:stretch>
        </p:blipFill>
        <p:spPr>
          <a:xfrm>
            <a:off x="1091" y="0"/>
            <a:ext cx="2438181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How can we help our younger colleagues enhance problem solving skills?"/>
          <p:cNvSpPr txBox="1"/>
          <p:nvPr>
            <p:ph type="ctrTitle"/>
          </p:nvPr>
        </p:nvSpPr>
        <p:spPr>
          <a:xfrm>
            <a:off x="1778000" y="4145855"/>
            <a:ext cx="20828000" cy="4535290"/>
          </a:xfrm>
          <a:prstGeom prst="rect">
            <a:avLst/>
          </a:prstGeom>
        </p:spPr>
        <p:txBody>
          <a:bodyPr anchor="ctr"/>
          <a:lstStyle>
            <a:lvl1pPr defTabSz="734694">
              <a:defRPr sz="9968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How can we help our younger colleagues enhance problem solving skills?</a:t>
            </a:r>
          </a:p>
        </p:txBody>
      </p:sp>
      <p:sp>
        <p:nvSpPr>
          <p:cNvPr id="164" name="Line"/>
          <p:cNvSpPr/>
          <p:nvPr/>
        </p:nvSpPr>
        <p:spPr>
          <a:xfrm>
            <a:off x="11330261" y="91313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5" name="unsplash.com - Green Chameleon"/>
          <p:cNvSpPr txBox="1"/>
          <p:nvPr/>
        </p:nvSpPr>
        <p:spPr>
          <a:xfrm>
            <a:off x="21651569" y="13121233"/>
            <a:ext cx="2443431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200">
                <a:solidFill>
                  <a:srgbClr val="FFFFFF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unsplash.com</a:t>
            </a:r>
            <a:r>
              <a:t> - Green Chameleon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http://minus5.libib.com"/>
          <p:cNvSpPr txBox="1"/>
          <p:nvPr/>
        </p:nvSpPr>
        <p:spPr>
          <a:xfrm>
            <a:off x="1017854" y="885291"/>
            <a:ext cx="8398892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http://minus5.libib.com</a:t>
            </a:r>
          </a:p>
        </p:txBody>
      </p:sp>
      <p:sp>
        <p:nvSpPr>
          <p:cNvPr id="168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71" name="IMG_0988.JPG"/>
          <p:cNvGrpSpPr/>
          <p:nvPr/>
        </p:nvGrpSpPr>
        <p:grpSpPr>
          <a:xfrm rot="329511">
            <a:off x="12739947" y="874933"/>
            <a:ext cx="8980952" cy="11966134"/>
            <a:chOff x="0" y="0"/>
            <a:chExt cx="8980951" cy="11966133"/>
          </a:xfrm>
        </p:grpSpPr>
        <p:pic>
          <p:nvPicPr>
            <p:cNvPr id="170" name="IMG_0988.JPG" descr="IMG_0988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999" y="88900"/>
              <a:ext cx="8726953" cy="1163593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69" name="IMG_0988.JPG" descr="IMG_0988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8980953" cy="11966134"/>
            </a:xfrm>
            <a:prstGeom prst="rect">
              <a:avLst/>
            </a:prstGeom>
            <a:effectLst/>
          </p:spPr>
        </p:pic>
      </p:grpSp>
      <p:grpSp>
        <p:nvGrpSpPr>
          <p:cNvPr id="174" name="IMG_7325.jpg"/>
          <p:cNvGrpSpPr/>
          <p:nvPr/>
        </p:nvGrpSpPr>
        <p:grpSpPr>
          <a:xfrm rot="21308130">
            <a:off x="2326087" y="3725994"/>
            <a:ext cx="10875082" cy="8296012"/>
            <a:chOff x="0" y="0"/>
            <a:chExt cx="10875081" cy="8296010"/>
          </a:xfrm>
        </p:grpSpPr>
        <p:pic>
          <p:nvPicPr>
            <p:cNvPr id="173" name="IMG_7325.jpg" descr="IMG_7325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26999" y="88900"/>
              <a:ext cx="10621083" cy="79658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2" name="IMG_7325.jpg" descr="IMG_7325.jp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875082" cy="829601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